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Oswald" panose="020B0604020202020204" charset="0"/>
      <p:regular r:id="rId21"/>
      <p:bold r:id="rId22"/>
    </p:embeddedFont>
    <p:embeddedFont>
      <p:font typeface="Averag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26FC8F-6B3C-42CD-B296-221086A86CDE}">
  <a:tblStyle styleId="{B326FC8F-6B3C-42CD-B296-221086A86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47" autoAdjust="0"/>
  </p:normalViewPr>
  <p:slideViewPr>
    <p:cSldViewPr snapToGrid="0">
      <p:cViewPr varScale="1">
        <p:scale>
          <a:sx n="105" d="100"/>
          <a:sy n="105" d="100"/>
        </p:scale>
        <p:origin x="58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6996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378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9c954bb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9c954bb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42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9c4b78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9c4b78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Julia Yeung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576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9c4b78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9c4b78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Julia Yeung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64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9c4b78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9c4b789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Julia Yeung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11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9c4b78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9c4b78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Julia Yeung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939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9c4b789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9c4b789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Julia Yeung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612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9c4b789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9c4b789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Julia Yeung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086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9c4b789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9c4b789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75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9c4b789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9c4b789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174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972296a5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972296a5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23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972296a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972296a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32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972296a5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972296a5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Julia</a:t>
            </a:r>
            <a:r>
              <a:rPr lang="en-US" baseline="0" dirty="0" smtClean="0"/>
              <a:t> Yeung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18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972296a5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972296a5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97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76a8a89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76a8a89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53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c954b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c954b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91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72296a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72296a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1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76a8a89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76a8a89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77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311700" y="312013"/>
            <a:ext cx="670500" cy="670200"/>
          </a:xfrm>
          <a:prstGeom prst="straightConnector1">
            <a:avLst/>
          </a:prstGeom>
          <a:noFill/>
          <a:ln w="9525" cap="flat" cmpd="sng">
            <a:solidFill>
              <a:srgbClr val="F6F2D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1527000" y="3300850"/>
            <a:ext cx="6090000" cy="1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By: Julia Yeung and Chien-Ho </a:t>
            </a:r>
            <a:r>
              <a:rPr lang="en" dirty="0"/>
              <a:t>Ma</a:t>
            </a:r>
            <a:endParaRPr dirty="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7828" t="37690" r="5282" b="38284"/>
          <a:stretch/>
        </p:blipFill>
        <p:spPr>
          <a:xfrm>
            <a:off x="2827450" y="2717638"/>
            <a:ext cx="3395575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988" y="0"/>
            <a:ext cx="5176512" cy="271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Greyhound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Brand Marketing: You Don't Have to Go Far to Go Far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Return to television for the first time in nearly 20 years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Highlighting unique cities that are not the largest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Aimed at people aged 18-34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Fox, NBC, ABC and CBS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Apple TV and Amazon Fire </a:t>
            </a:r>
            <a:endParaRPr sz="24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t="13204" b="12945"/>
          <a:stretch/>
        </p:blipFill>
        <p:spPr>
          <a:xfrm>
            <a:off x="5114725" y="2773400"/>
            <a:ext cx="3900539" cy="2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18425" y="234075"/>
            <a:ext cx="28527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Customers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276450" y="1011075"/>
            <a:ext cx="5744700" cy="3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Demographics: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Generation of Baby Boomers, ages 55-64, in northeast urban areas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Amtrak primarily for business and </a:t>
            </a:r>
            <a:r>
              <a:rPr lang="en-US" dirty="0" smtClean="0"/>
              <a:t>personal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Ride Business Class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Profession: Business/Financial Services, 11+ more times of travel a year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Large-sized company 5,000 to 9,999 employees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More senior/executive level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Income $</a:t>
            </a:r>
            <a:r>
              <a:rPr lang="en" dirty="0" smtClean="0"/>
              <a:t>150,000</a:t>
            </a:r>
            <a:r>
              <a:rPr lang="en" dirty="0"/>
              <a:t>+ with college degree and higher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Breadwinner of family, married, and 1 child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r="12854" b="6985"/>
          <a:stretch/>
        </p:blipFill>
        <p:spPr>
          <a:xfrm>
            <a:off x="5625100" y="1328525"/>
            <a:ext cx="3458500" cy="27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l="14362" r="14362"/>
          <a:stretch/>
        </p:blipFill>
        <p:spPr>
          <a:xfrm>
            <a:off x="3278400" y="0"/>
            <a:ext cx="586560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604850" y="71075"/>
            <a:ext cx="23799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Existing Customers</a:t>
            </a:r>
            <a:endParaRPr sz="2500"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71175" y="1101550"/>
            <a:ext cx="3135900" cy="3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Psychographics: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Practical and environmentally-conscious individuals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View Amtrak as part of the travel experience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Enjoys seeing the scenery, having peace to think, being part of a community 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Enjoy the feel of a collective experience</a:t>
            </a:r>
            <a:endParaRPr sz="1600" dirty="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Prefer comfort over airline hardship 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96550" y="63700"/>
            <a:ext cx="30183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 #1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96550" y="735400"/>
            <a:ext cx="6051000" cy="41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Demographics:</a:t>
            </a:r>
            <a:endParaRPr sz="19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 and Women between ages of 25-34 who travel along I-95 for vacation and personal reasons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Millennials, Graduated college, employed full-time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Income between $60,000 - $75,000, entry to mid-level position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to mid-sized company: 50 to 200 employees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Married, own house, at least 2 children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Occupations: Business/Financial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Travel 6-10 times per year, usually during holidays and summer months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110 million in northeast region, target 20%, 22 million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225" y="127400"/>
            <a:ext cx="2721075" cy="4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42275" y="172875"/>
            <a:ext cx="34641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 #1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142275" y="1043550"/>
            <a:ext cx="5424900" cy="3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Psychographics:</a:t>
            </a:r>
            <a:endParaRPr sz="2000" b="1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Young and adventurous, care about flexibility and freedom of travel 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financially-conscious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Looking for quality time with family 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Prefer to have more comfort in travel due to children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Looking for best deal for their money in terms of comfort, time, and services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825" y="450600"/>
            <a:ext cx="3586725" cy="239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710325" y="155950"/>
            <a:ext cx="31173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Target Customer #2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654425" y="876850"/>
            <a:ext cx="5281500" cy="4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/>
              <a:t>Firmographics: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Fortune 500 business/financial services companies who have their employees travel by airplanes and coach buses for meetings/business development along the northeast region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J.P. Morgan, Citigroup, and Bank of America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Ranges from 200,000+ employees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Revenue: $70+ billion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Offices throughout the northeast region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Travel 6-10 times per year</a:t>
            </a:r>
            <a:endParaRPr sz="1900"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l="21457" b="2543"/>
          <a:stretch/>
        </p:blipFill>
        <p:spPr>
          <a:xfrm>
            <a:off x="517299" y="155950"/>
            <a:ext cx="2376350" cy="16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4">
            <a:alphaModFix/>
          </a:blip>
          <a:srcRect l="10666" t="8667"/>
          <a:stretch/>
        </p:blipFill>
        <p:spPr>
          <a:xfrm>
            <a:off x="492712" y="1900025"/>
            <a:ext cx="2425526" cy="1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5">
            <a:alphaModFix/>
          </a:blip>
          <a:srcRect l="13756" t="29344" r="21839" b="22105"/>
          <a:stretch/>
        </p:blipFill>
        <p:spPr>
          <a:xfrm>
            <a:off x="395313" y="3466300"/>
            <a:ext cx="2620325" cy="14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202775" y="215100"/>
            <a:ext cx="33552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Target Customer #2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202775" y="1016725"/>
            <a:ext cx="6272100" cy="3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Firm Culture:</a:t>
            </a:r>
            <a:endParaRPr sz="1900" b="1"/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Corporate Environment / Global Presence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Being a financial banking company, there are a lot of policy and standards to follow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Care about profitability and efficiency when it comes to travel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Strongly care about business development and interaction between offices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Hierarchy/Bureaucratic organization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Employees often move laterally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Work hard, Play Hard Culture</a:t>
            </a:r>
            <a:endParaRPr sz="19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6701" t="34640" r="3820" b="15294"/>
          <a:stretch/>
        </p:blipFill>
        <p:spPr>
          <a:xfrm>
            <a:off x="4114800" y="96800"/>
            <a:ext cx="4586800" cy="1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476213" y="2037948"/>
            <a:ext cx="8191578" cy="4638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876638" y="1640075"/>
            <a:ext cx="7390725" cy="11078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Amtrak Overview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7800" cy="3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FEFEF"/>
                </a:solidFill>
              </a:rPr>
              <a:t>National Railroad Passenger Corporation</a:t>
            </a:r>
            <a:endParaRPr sz="2200">
              <a:solidFill>
                <a:srgbClr val="EFEFEF"/>
              </a:solidFill>
            </a:endParaRPr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2200"/>
              <a:buChar char="➢"/>
            </a:pPr>
            <a:r>
              <a:rPr lang="en" sz="2200">
                <a:solidFill>
                  <a:srgbClr val="EFEFEF"/>
                </a:solidFill>
              </a:rPr>
              <a:t>More than 500 destinations in 46 states</a:t>
            </a:r>
            <a:endParaRPr sz="2200">
              <a:solidFill>
                <a:srgbClr val="EFEFE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➢"/>
            </a:pPr>
            <a:r>
              <a:rPr lang="en" sz="2200">
                <a:solidFill>
                  <a:srgbClr val="EFEFEF"/>
                </a:solidFill>
              </a:rPr>
              <a:t>Operates more than 300 trains daily</a:t>
            </a:r>
            <a:endParaRPr sz="2200">
              <a:solidFill>
                <a:srgbClr val="EFEFEF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➢"/>
            </a:pPr>
            <a:r>
              <a:rPr lang="en" sz="2200">
                <a:solidFill>
                  <a:srgbClr val="EFEFEF"/>
                </a:solidFill>
              </a:rPr>
              <a:t>Reserved/Unreserved Coach, Business Class, First Class </a:t>
            </a:r>
            <a:endParaRPr sz="22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FEFEF"/>
                </a:solidFill>
              </a:rPr>
              <a:t>The Northeast Corridor (NEC) is the centerpiece:</a:t>
            </a:r>
            <a:endParaRPr sz="2200">
              <a:solidFill>
                <a:srgbClr val="EFEFEF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2200"/>
              <a:buChar char="➢"/>
            </a:pPr>
            <a:r>
              <a:rPr lang="en" sz="2200">
                <a:solidFill>
                  <a:srgbClr val="EFEFEF"/>
                </a:solidFill>
              </a:rPr>
              <a:t>Boston, MA; Providence, RI; New York, NY; Philadelphia, PA;</a:t>
            </a:r>
            <a:endParaRPr sz="2200">
              <a:solidFill>
                <a:srgbClr val="EFEFE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FEFEF"/>
                </a:solidFill>
              </a:rPr>
              <a:t>Washington D.C.; Newport News/Norfolk, VA</a:t>
            </a:r>
            <a:endParaRPr sz="22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Amtrak - SWOT Analysis</a:t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138025" y="1467675"/>
          <a:ext cx="8867950" cy="2789810"/>
        </p:xfrm>
        <a:graphic>
          <a:graphicData uri="http://schemas.openxmlformats.org/drawingml/2006/table">
            <a:tbl>
              <a:tblPr>
                <a:noFill/>
                <a:tableStyleId>{B326FC8F-6B3C-42CD-B296-221086A86CDE}</a:tableStyleId>
              </a:tblPr>
              <a:tblGrid>
                <a:gridCol w="4433975"/>
                <a:gridCol w="4433975"/>
              </a:tblGrid>
              <a:tr h="50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Strengths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Weaknesses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68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Dominant passenger carrier 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Extensive operational network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Financial dependence on Federal support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Regular disruptions and delays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50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Opportunities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Threats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96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Growing railroads sector in the US 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Growth in the US rail freight market 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Intense competition from alternatives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Governmental regulations</a:t>
                      </a:r>
                      <a:endParaRPr sz="18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89600" y="167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89600" y="912725"/>
            <a:ext cx="43824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EFEFEF"/>
                </a:solidFill>
              </a:rPr>
              <a:t>Business Objective</a:t>
            </a:r>
            <a:r>
              <a:rPr lang="en" sz="2000">
                <a:solidFill>
                  <a:srgbClr val="EFEFEF"/>
                </a:solidFill>
              </a:rPr>
              <a:t/>
            </a:r>
            <a:br>
              <a:rPr lang="en" sz="2000">
                <a:solidFill>
                  <a:srgbClr val="EFEFEF"/>
                </a:solidFill>
              </a:rPr>
            </a:br>
            <a:r>
              <a:rPr lang="en" sz="2000">
                <a:solidFill>
                  <a:srgbClr val="EFEFEF"/>
                </a:solidFill>
              </a:rPr>
              <a:t>Grow ticket sales for the Amtrak Northeast Region by 5% over the next 12 months.</a:t>
            </a:r>
            <a:endParaRPr sz="20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EFEFEF"/>
                </a:solidFill>
              </a:rPr>
              <a:t>Marketing Objective</a:t>
            </a:r>
            <a:r>
              <a:rPr lang="en" sz="2000">
                <a:solidFill>
                  <a:srgbClr val="EFEFEF"/>
                </a:solidFill>
              </a:rPr>
              <a:t/>
            </a:r>
            <a:br>
              <a:rPr lang="en" sz="2000">
                <a:solidFill>
                  <a:srgbClr val="EFEFEF"/>
                </a:solidFill>
              </a:rPr>
            </a:br>
            <a:r>
              <a:rPr lang="en" sz="2000">
                <a:solidFill>
                  <a:srgbClr val="EFEFEF"/>
                </a:solidFill>
              </a:rPr>
              <a:t>Achieve awareness of the services available and get customers to consider Amtrak service over alternatives. </a:t>
            </a:r>
            <a:endParaRPr sz="20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00" y="1027450"/>
            <a:ext cx="4326199" cy="331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Airlines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Fast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➢"/>
            </a:pPr>
            <a:r>
              <a:rPr lang="en" sz="2400">
                <a:solidFill>
                  <a:srgbClr val="EFEFEF"/>
                </a:solidFill>
              </a:rPr>
              <a:t>Bargain price (Low-Cost Carrier)</a:t>
            </a: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2571750"/>
            <a:ext cx="87303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Average"/>
              <a:buChar char="❖"/>
            </a:pPr>
            <a:r>
              <a:rPr lang="en" sz="24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Airport hassles</a:t>
            </a:r>
            <a:endParaRPr sz="24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Average"/>
              <a:buChar char="❖"/>
            </a:pPr>
            <a:r>
              <a:rPr lang="en" sz="24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Time, energy, and cost getting to and from the airport</a:t>
            </a:r>
            <a:endParaRPr sz="24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JetBlue Airways, American Airlines, United Airlines</a:t>
            </a:r>
            <a:endParaRPr sz="2400">
              <a:solidFill>
                <a:srgbClr val="EFEFE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7300"/>
          <a:stretch/>
        </p:blipFill>
        <p:spPr>
          <a:xfrm>
            <a:off x="5219825" y="824637"/>
            <a:ext cx="3736125" cy="20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</a:t>
            </a:r>
            <a:r>
              <a:rPr lang="en">
                <a:solidFill>
                  <a:srgbClr val="EFEFEF"/>
                </a:solidFill>
              </a:rPr>
              <a:t>New York to Boston </a:t>
            </a:r>
            <a:endParaRPr/>
          </a:p>
        </p:txBody>
      </p:sp>
      <p:graphicFrame>
        <p:nvGraphicFramePr>
          <p:cNvPr id="100" name="Google Shape;100;p19"/>
          <p:cNvGraphicFramePr/>
          <p:nvPr/>
        </p:nvGraphicFramePr>
        <p:xfrm>
          <a:off x="311700" y="1483200"/>
          <a:ext cx="8520600" cy="3372920"/>
        </p:xfrm>
        <a:graphic>
          <a:graphicData uri="http://schemas.openxmlformats.org/drawingml/2006/table">
            <a:tbl>
              <a:tblPr>
                <a:noFill/>
                <a:tableStyleId>{B326FC8F-6B3C-42CD-B296-221086A86CDE}</a:tableStyleId>
              </a:tblPr>
              <a:tblGrid>
                <a:gridCol w="3302150"/>
                <a:gridCol w="2609225"/>
                <a:gridCol w="2609225"/>
              </a:tblGrid>
              <a:tr h="721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Amtrak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JetBlue Airways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541375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Cost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$70-$170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$74-$210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918275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Duration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 hours 30 minutes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hour 10 minutes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918275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Extra time for check-in/security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 minutes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hour</a:t>
                      </a:r>
                      <a:endParaRPr sz="2400">
                        <a:solidFill>
                          <a:srgbClr val="FFFF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JetBlue Airways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Brand Marketing: You Above All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Advertising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Sales Promotion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Social Media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Paid Search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Events</a:t>
            </a:r>
            <a:br>
              <a:rPr lang="en" sz="2400">
                <a:solidFill>
                  <a:srgbClr val="F3F3F3"/>
                </a:solidFill>
              </a:rPr>
            </a:br>
            <a:endParaRPr sz="24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650" y="1707500"/>
            <a:ext cx="4654651" cy="32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Bus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F3F3F3"/>
                </a:solidFill>
              </a:rPr>
              <a:t>Affordable price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➢"/>
            </a:pPr>
            <a:r>
              <a:rPr lang="en" sz="2400">
                <a:solidFill>
                  <a:srgbClr val="EFEFEF"/>
                </a:solidFill>
              </a:rPr>
              <a:t>Frequent departures</a:t>
            </a:r>
            <a:endParaRPr sz="24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14" name="Google Shape;114;p21"/>
          <p:cNvSpPr txBox="1"/>
          <p:nvPr/>
        </p:nvSpPr>
        <p:spPr>
          <a:xfrm>
            <a:off x="311700" y="2571750"/>
            <a:ext cx="87303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verage"/>
              <a:buChar char="❖"/>
            </a:pPr>
            <a:r>
              <a:rPr lang="en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Slower than trains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verage"/>
              <a:buChar char="❖"/>
            </a:pPr>
            <a:r>
              <a:rPr lang="en" sz="2400">
                <a:solidFill>
                  <a:srgbClr val="EFEFEF"/>
                </a:solidFill>
                <a:latin typeface="Average"/>
                <a:ea typeface="Average"/>
                <a:cs typeface="Average"/>
                <a:sym typeface="Average"/>
              </a:rPr>
              <a:t>Unpredictable </a:t>
            </a:r>
            <a:r>
              <a:rPr lang="en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traffic 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Greyhound,  Mega Bus, Bolt Bus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r="10642"/>
          <a:stretch/>
        </p:blipFill>
        <p:spPr>
          <a:xfrm>
            <a:off x="4812300" y="1322600"/>
            <a:ext cx="4138099" cy="260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- </a:t>
            </a:r>
            <a:r>
              <a:rPr lang="en">
                <a:solidFill>
                  <a:srgbClr val="EFEFEF"/>
                </a:solidFill>
              </a:rPr>
              <a:t>New York to Boston</a:t>
            </a:r>
            <a:endParaRPr/>
          </a:p>
        </p:txBody>
      </p:sp>
      <p:graphicFrame>
        <p:nvGraphicFramePr>
          <p:cNvPr id="121" name="Google Shape;121;p22"/>
          <p:cNvGraphicFramePr/>
          <p:nvPr/>
        </p:nvGraphicFramePr>
        <p:xfrm>
          <a:off x="311700" y="1483200"/>
          <a:ext cx="8520600" cy="3255144"/>
        </p:xfrm>
        <a:graphic>
          <a:graphicData uri="http://schemas.openxmlformats.org/drawingml/2006/table">
            <a:tbl>
              <a:tblPr>
                <a:noFill/>
                <a:tableStyleId>{B326FC8F-6B3C-42CD-B296-221086A86CDE}</a:tableStyleId>
              </a:tblPr>
              <a:tblGrid>
                <a:gridCol w="3302150"/>
                <a:gridCol w="2609225"/>
                <a:gridCol w="26092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Amtrak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Greyhound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EFEFE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Cost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$70-$170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$25-$57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EFEFE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Duration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 hours 30 minutes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 hour 30 minutes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EFEFEF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Extra time for check-in/security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 minutes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22860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 minutes</a:t>
                      </a:r>
                      <a:endParaRPr sz="2400">
                        <a:solidFill>
                          <a:srgbClr val="F3F3F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693</Words>
  <Application>Microsoft Office PowerPoint</Application>
  <PresentationFormat>On-screen Show (16:9)</PresentationFormat>
  <Paragraphs>147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Oswald</vt:lpstr>
      <vt:lpstr>Average</vt:lpstr>
      <vt:lpstr>Slate</vt:lpstr>
      <vt:lpstr>PowerPoint Presentation</vt:lpstr>
      <vt:lpstr>Amtrak Overview</vt:lpstr>
      <vt:lpstr>Amtrak - SWOT Analysis</vt:lpstr>
      <vt:lpstr>Objectives</vt:lpstr>
      <vt:lpstr>Competition - Airlines</vt:lpstr>
      <vt:lpstr>Competition - New York to Boston </vt:lpstr>
      <vt:lpstr>Competition - JetBlue Airways</vt:lpstr>
      <vt:lpstr>Competition - Bus</vt:lpstr>
      <vt:lpstr>Competition - New York to Boston</vt:lpstr>
      <vt:lpstr>Competition - Greyhound</vt:lpstr>
      <vt:lpstr>Existing Customers</vt:lpstr>
      <vt:lpstr>Existing Customers</vt:lpstr>
      <vt:lpstr>Target Customer #1</vt:lpstr>
      <vt:lpstr>Target Customer #1</vt:lpstr>
      <vt:lpstr>Target Customer #2</vt:lpstr>
      <vt:lpstr>Target Customer #2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</dc:creator>
  <cp:lastModifiedBy>Windows User</cp:lastModifiedBy>
  <cp:revision>5</cp:revision>
  <dcterms:modified xsi:type="dcterms:W3CDTF">2019-04-18T01:38:46Z</dcterms:modified>
</cp:coreProperties>
</file>